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3" r:id="rId1"/>
  </p:sldMasterIdLst>
  <p:notesMasterIdLst>
    <p:notesMasterId r:id="rId9"/>
  </p:notesMasterIdLst>
  <p:sldIdLst>
    <p:sldId id="256" r:id="rId2"/>
    <p:sldId id="260" r:id="rId3"/>
    <p:sldId id="258" r:id="rId4"/>
    <p:sldId id="259" r:id="rId5"/>
    <p:sldId id="268" r:id="rId6"/>
    <p:sldId id="265" r:id="rId7"/>
    <p:sldId id="26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86259"/>
  </p:normalViewPr>
  <p:slideViewPr>
    <p:cSldViewPr snapToGrid="0" snapToObjects="1">
      <p:cViewPr varScale="1">
        <p:scale>
          <a:sx n="110" d="100"/>
          <a:sy n="110" d="100"/>
        </p:scale>
        <p:origin x="1176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1435FBA-9E67-43BA-9D22-CBEC5AED7D5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1" csCatId="colorful" phldr="1"/>
      <dgm:spPr/>
      <dgm:t>
        <a:bodyPr/>
        <a:lstStyle/>
        <a:p>
          <a:endParaRPr lang="en-US"/>
        </a:p>
      </dgm:t>
    </dgm:pt>
    <dgm:pt modelId="{443D4D93-5088-4DB3-9CDD-C3EB7A82BE8E}">
      <dgm:prSet/>
      <dgm:spPr/>
      <dgm:t>
        <a:bodyPr/>
        <a:lstStyle/>
        <a:p>
          <a:r>
            <a:rPr lang="en-US" dirty="0"/>
            <a:t>Science isn’t made by </a:t>
          </a:r>
          <a:r>
            <a:rPr lang="en-US" b="1" dirty="0"/>
            <a:t>individuals</a:t>
          </a:r>
          <a:r>
            <a:rPr lang="en-US" dirty="0"/>
            <a:t>.  </a:t>
          </a:r>
        </a:p>
      </dgm:t>
    </dgm:pt>
    <dgm:pt modelId="{00D7D05A-6713-4DC5-8BE3-33D11BF1F0D0}" type="parTrans" cxnId="{7501C41A-603F-4A40-83D2-E253E19DDCA3}">
      <dgm:prSet/>
      <dgm:spPr/>
      <dgm:t>
        <a:bodyPr/>
        <a:lstStyle/>
        <a:p>
          <a:endParaRPr lang="en-US"/>
        </a:p>
      </dgm:t>
    </dgm:pt>
    <dgm:pt modelId="{FB53B5A9-339B-4EDF-A20C-77D0C53CDABB}" type="sibTrans" cxnId="{7501C41A-603F-4A40-83D2-E253E19DDCA3}">
      <dgm:prSet/>
      <dgm:spPr/>
      <dgm:t>
        <a:bodyPr/>
        <a:lstStyle/>
        <a:p>
          <a:endParaRPr lang="en-US"/>
        </a:p>
      </dgm:t>
    </dgm:pt>
    <dgm:pt modelId="{E552CC62-D529-4403-A0B3-E8ADDEF5BABF}">
      <dgm:prSet/>
      <dgm:spPr/>
      <dgm:t>
        <a:bodyPr/>
        <a:lstStyle/>
        <a:p>
          <a:r>
            <a:rPr lang="en-US"/>
            <a:t>Scientists </a:t>
          </a:r>
          <a:r>
            <a:rPr lang="en-US" b="1"/>
            <a:t>work together</a:t>
          </a:r>
          <a:r>
            <a:rPr lang="en-US"/>
            <a:t>, and build on each other’s ideas.  </a:t>
          </a:r>
        </a:p>
      </dgm:t>
    </dgm:pt>
    <dgm:pt modelId="{D8246F0E-8F31-448A-A76B-56DC5B55CB41}" type="parTrans" cxnId="{C0DA5F95-A780-4F61-B2FB-14CCE6385A08}">
      <dgm:prSet/>
      <dgm:spPr/>
      <dgm:t>
        <a:bodyPr/>
        <a:lstStyle/>
        <a:p>
          <a:endParaRPr lang="en-US"/>
        </a:p>
      </dgm:t>
    </dgm:pt>
    <dgm:pt modelId="{5546507D-C165-432D-B153-BF27FA271334}" type="sibTrans" cxnId="{C0DA5F95-A780-4F61-B2FB-14CCE6385A08}">
      <dgm:prSet/>
      <dgm:spPr/>
      <dgm:t>
        <a:bodyPr/>
        <a:lstStyle/>
        <a:p>
          <a:endParaRPr lang="en-US"/>
        </a:p>
      </dgm:t>
    </dgm:pt>
    <dgm:pt modelId="{956E472B-48FE-453B-8E1A-4B1B4B823959}">
      <dgm:prSet/>
      <dgm:spPr/>
      <dgm:t>
        <a:bodyPr/>
        <a:lstStyle/>
        <a:p>
          <a:r>
            <a:rPr lang="en-US" dirty="0"/>
            <a:t>Dmitri Mendeleev proposed the </a:t>
          </a:r>
          <a:r>
            <a:rPr lang="en-US" b="1" dirty="0"/>
            <a:t>periodic table</a:t>
          </a:r>
          <a:r>
            <a:rPr lang="en-US" b="0" dirty="0"/>
            <a:t> in 1869.</a:t>
          </a:r>
          <a:endParaRPr lang="en-US" dirty="0"/>
        </a:p>
      </dgm:t>
    </dgm:pt>
    <dgm:pt modelId="{FB61200E-8C0F-4F78-86C8-A5925DDE29B8}" type="parTrans" cxnId="{93B34E20-5E86-4400-8323-6A1A40D994AE}">
      <dgm:prSet/>
      <dgm:spPr/>
      <dgm:t>
        <a:bodyPr/>
        <a:lstStyle/>
        <a:p>
          <a:endParaRPr lang="en-US"/>
        </a:p>
      </dgm:t>
    </dgm:pt>
    <dgm:pt modelId="{90AD6845-E259-460D-83B2-BDEAB8A12D51}" type="sibTrans" cxnId="{93B34E20-5E86-4400-8323-6A1A40D994AE}">
      <dgm:prSet/>
      <dgm:spPr/>
      <dgm:t>
        <a:bodyPr/>
        <a:lstStyle/>
        <a:p>
          <a:endParaRPr lang="en-US"/>
        </a:p>
      </dgm:t>
    </dgm:pt>
    <dgm:pt modelId="{F0F6BE8B-CB0B-46E1-9444-0343CDA40D65}">
      <dgm:prSet/>
      <dgm:spPr/>
      <dgm:t>
        <a:bodyPr/>
        <a:lstStyle/>
        <a:p>
          <a:r>
            <a:rPr lang="en-US" dirty="0"/>
            <a:t>But other scientists, like </a:t>
          </a:r>
          <a:r>
            <a:rPr lang="en-US" b="1" dirty="0"/>
            <a:t>Julia Lermontova</a:t>
          </a:r>
          <a:r>
            <a:rPr lang="en-US" b="0" dirty="0"/>
            <a:t>, corrected errors in Mendeleev’s table.</a:t>
          </a:r>
          <a:endParaRPr lang="en-US" dirty="0"/>
        </a:p>
      </dgm:t>
    </dgm:pt>
    <dgm:pt modelId="{9B58BDE7-F23A-4A1F-940E-1718B7650327}" type="parTrans" cxnId="{0E9C25AE-1A53-44C6-A03B-A847534F0476}">
      <dgm:prSet/>
      <dgm:spPr/>
      <dgm:t>
        <a:bodyPr/>
        <a:lstStyle/>
        <a:p>
          <a:endParaRPr lang="en-US"/>
        </a:p>
      </dgm:t>
    </dgm:pt>
    <dgm:pt modelId="{4127424C-C7BD-4191-BCBD-D80459DEFEAB}" type="sibTrans" cxnId="{0E9C25AE-1A53-44C6-A03B-A847534F0476}">
      <dgm:prSet/>
      <dgm:spPr/>
      <dgm:t>
        <a:bodyPr/>
        <a:lstStyle/>
        <a:p>
          <a:endParaRPr lang="en-US"/>
        </a:p>
      </dgm:t>
    </dgm:pt>
    <dgm:pt modelId="{23C2807B-44E8-48EB-AF34-C0EE91EC2575}" type="pres">
      <dgm:prSet presAssocID="{41435FBA-9E67-43BA-9D22-CBEC5AED7D5B}" presName="root" presStyleCnt="0">
        <dgm:presLayoutVars>
          <dgm:dir/>
          <dgm:resizeHandles val="exact"/>
        </dgm:presLayoutVars>
      </dgm:prSet>
      <dgm:spPr/>
    </dgm:pt>
    <dgm:pt modelId="{E8E894BC-41C3-44FE-9BCD-9FE9BC51755B}" type="pres">
      <dgm:prSet presAssocID="{443D4D93-5088-4DB3-9CDD-C3EB7A82BE8E}" presName="compNode" presStyleCnt="0"/>
      <dgm:spPr/>
    </dgm:pt>
    <dgm:pt modelId="{9F8EDED9-EFC6-40A0-A38F-94788746139F}" type="pres">
      <dgm:prSet presAssocID="{443D4D93-5088-4DB3-9CDD-C3EB7A82BE8E}" presName="bgRect" presStyleLbl="bgShp" presStyleIdx="0" presStyleCnt="4"/>
      <dgm:spPr/>
    </dgm:pt>
    <dgm:pt modelId="{1B5C717E-4367-4805-BCC2-D0ECB56DED41}" type="pres">
      <dgm:prSet presAssocID="{443D4D93-5088-4DB3-9CDD-C3EB7A82BE8E}" presName="iconRect" presStyleLbl="nod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sk"/>
        </a:ext>
      </dgm:extLst>
    </dgm:pt>
    <dgm:pt modelId="{318ABCE3-68A7-4B83-B2AB-92E4EB069648}" type="pres">
      <dgm:prSet presAssocID="{443D4D93-5088-4DB3-9CDD-C3EB7A82BE8E}" presName="spaceRect" presStyleCnt="0"/>
      <dgm:spPr/>
    </dgm:pt>
    <dgm:pt modelId="{1B5D689C-A4D2-473D-BE21-4CD0BF2CA7D4}" type="pres">
      <dgm:prSet presAssocID="{443D4D93-5088-4DB3-9CDD-C3EB7A82BE8E}" presName="parTx" presStyleLbl="revTx" presStyleIdx="0" presStyleCnt="4">
        <dgm:presLayoutVars>
          <dgm:chMax val="0"/>
          <dgm:chPref val="0"/>
        </dgm:presLayoutVars>
      </dgm:prSet>
      <dgm:spPr/>
    </dgm:pt>
    <dgm:pt modelId="{E2C6E628-F669-478D-874D-B200B21F476E}" type="pres">
      <dgm:prSet presAssocID="{FB53B5A9-339B-4EDF-A20C-77D0C53CDABB}" presName="sibTrans" presStyleCnt="0"/>
      <dgm:spPr/>
    </dgm:pt>
    <dgm:pt modelId="{74479422-F19E-4E96-AA71-83698A582887}" type="pres">
      <dgm:prSet presAssocID="{E552CC62-D529-4403-A0B3-E8ADDEF5BABF}" presName="compNode" presStyleCnt="0"/>
      <dgm:spPr/>
    </dgm:pt>
    <dgm:pt modelId="{632D1849-0A04-46A6-877F-D1B5B26AF9E2}" type="pres">
      <dgm:prSet presAssocID="{E552CC62-D529-4403-A0B3-E8ADDEF5BABF}" presName="bgRect" presStyleLbl="bgShp" presStyleIdx="1" presStyleCnt="4"/>
      <dgm:spPr/>
    </dgm:pt>
    <dgm:pt modelId="{427FC4E2-4E2D-4529-983C-B0F472F141FE}" type="pres">
      <dgm:prSet presAssocID="{E552CC62-D529-4403-A0B3-E8ADDEF5BABF}" presName="iconRect" presStyleLbl="node1" presStyleIdx="1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orkflow"/>
        </a:ext>
      </dgm:extLst>
    </dgm:pt>
    <dgm:pt modelId="{1BDB7BB7-8D13-4FD5-9DA4-E216A14823FA}" type="pres">
      <dgm:prSet presAssocID="{E552CC62-D529-4403-A0B3-E8ADDEF5BABF}" presName="spaceRect" presStyleCnt="0"/>
      <dgm:spPr/>
    </dgm:pt>
    <dgm:pt modelId="{2F7CB712-0FD7-4951-8415-FD60BD0335BA}" type="pres">
      <dgm:prSet presAssocID="{E552CC62-D529-4403-A0B3-E8ADDEF5BABF}" presName="parTx" presStyleLbl="revTx" presStyleIdx="1" presStyleCnt="4">
        <dgm:presLayoutVars>
          <dgm:chMax val="0"/>
          <dgm:chPref val="0"/>
        </dgm:presLayoutVars>
      </dgm:prSet>
      <dgm:spPr/>
    </dgm:pt>
    <dgm:pt modelId="{86A87E3E-4F5D-4925-A6A2-9D5585E46435}" type="pres">
      <dgm:prSet presAssocID="{5546507D-C165-432D-B153-BF27FA271334}" presName="sibTrans" presStyleCnt="0"/>
      <dgm:spPr/>
    </dgm:pt>
    <dgm:pt modelId="{208C3651-E4BB-40EB-B03A-6EEE76C266D4}" type="pres">
      <dgm:prSet presAssocID="{956E472B-48FE-453B-8E1A-4B1B4B823959}" presName="compNode" presStyleCnt="0"/>
      <dgm:spPr/>
    </dgm:pt>
    <dgm:pt modelId="{5205B2DF-AD10-42D0-9C79-C77923E3B793}" type="pres">
      <dgm:prSet presAssocID="{956E472B-48FE-453B-8E1A-4B1B4B823959}" presName="bgRect" presStyleLbl="bgShp" presStyleIdx="2" presStyleCnt="4"/>
      <dgm:spPr/>
    </dgm:pt>
    <dgm:pt modelId="{FA37C9F6-1661-4FDC-9144-53E510AD0B2F}" type="pres">
      <dgm:prSet presAssocID="{956E472B-48FE-453B-8E1A-4B1B4B823959}" presName="iconRect" presStyleLbl="node1" presStyleIdx="2" presStyleCnt="4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Atom"/>
        </a:ext>
      </dgm:extLst>
    </dgm:pt>
    <dgm:pt modelId="{80BEAE06-493A-4933-B081-70DDA26E5ABB}" type="pres">
      <dgm:prSet presAssocID="{956E472B-48FE-453B-8E1A-4B1B4B823959}" presName="spaceRect" presStyleCnt="0"/>
      <dgm:spPr/>
    </dgm:pt>
    <dgm:pt modelId="{5CB34074-7DA8-4946-B3A7-E97CA7CE461C}" type="pres">
      <dgm:prSet presAssocID="{956E472B-48FE-453B-8E1A-4B1B4B823959}" presName="parTx" presStyleLbl="revTx" presStyleIdx="2" presStyleCnt="4">
        <dgm:presLayoutVars>
          <dgm:chMax val="0"/>
          <dgm:chPref val="0"/>
        </dgm:presLayoutVars>
      </dgm:prSet>
      <dgm:spPr/>
    </dgm:pt>
    <dgm:pt modelId="{0037A567-9B6A-4942-AAC6-3DEA0D9161DC}" type="pres">
      <dgm:prSet presAssocID="{90AD6845-E259-460D-83B2-BDEAB8A12D51}" presName="sibTrans" presStyleCnt="0"/>
      <dgm:spPr/>
    </dgm:pt>
    <dgm:pt modelId="{6F2E3A70-65AF-432B-9C2D-8E1F6A888E44}" type="pres">
      <dgm:prSet presAssocID="{F0F6BE8B-CB0B-46E1-9444-0343CDA40D65}" presName="compNode" presStyleCnt="0"/>
      <dgm:spPr/>
    </dgm:pt>
    <dgm:pt modelId="{69343FC2-221E-46AC-8186-9539317D1213}" type="pres">
      <dgm:prSet presAssocID="{F0F6BE8B-CB0B-46E1-9444-0343CDA40D65}" presName="bgRect" presStyleLbl="bgShp" presStyleIdx="3" presStyleCnt="4"/>
      <dgm:spPr/>
    </dgm:pt>
    <dgm:pt modelId="{32A049B5-0598-4B07-A635-4C4734435583}" type="pres">
      <dgm:prSet presAssocID="{F0F6BE8B-CB0B-46E1-9444-0343CDA40D65}" presName="iconRect" presStyleLbl="node1" presStyleIdx="3" presStyleCnt="4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otes"/>
        </a:ext>
      </dgm:extLst>
    </dgm:pt>
    <dgm:pt modelId="{8836DFBD-4408-4647-BC43-926F74AA5902}" type="pres">
      <dgm:prSet presAssocID="{F0F6BE8B-CB0B-46E1-9444-0343CDA40D65}" presName="spaceRect" presStyleCnt="0"/>
      <dgm:spPr/>
    </dgm:pt>
    <dgm:pt modelId="{CE20B0B4-C1AC-4DD7-A02B-5A1061684716}" type="pres">
      <dgm:prSet presAssocID="{F0F6BE8B-CB0B-46E1-9444-0343CDA40D65}" presName="parTx" presStyleLbl="revTx" presStyleIdx="3" presStyleCnt="4">
        <dgm:presLayoutVars>
          <dgm:chMax val="0"/>
          <dgm:chPref val="0"/>
        </dgm:presLayoutVars>
      </dgm:prSet>
      <dgm:spPr/>
    </dgm:pt>
  </dgm:ptLst>
  <dgm:cxnLst>
    <dgm:cxn modelId="{7501C41A-603F-4A40-83D2-E253E19DDCA3}" srcId="{41435FBA-9E67-43BA-9D22-CBEC5AED7D5B}" destId="{443D4D93-5088-4DB3-9CDD-C3EB7A82BE8E}" srcOrd="0" destOrd="0" parTransId="{00D7D05A-6713-4DC5-8BE3-33D11BF1F0D0}" sibTransId="{FB53B5A9-339B-4EDF-A20C-77D0C53CDABB}"/>
    <dgm:cxn modelId="{93B34E20-5E86-4400-8323-6A1A40D994AE}" srcId="{41435FBA-9E67-43BA-9D22-CBEC5AED7D5B}" destId="{956E472B-48FE-453B-8E1A-4B1B4B823959}" srcOrd="2" destOrd="0" parTransId="{FB61200E-8C0F-4F78-86C8-A5925DDE29B8}" sibTransId="{90AD6845-E259-460D-83B2-BDEAB8A12D51}"/>
    <dgm:cxn modelId="{60F6A124-1EEA-B649-971B-BDC5DD31F586}" type="presOf" srcId="{F0F6BE8B-CB0B-46E1-9444-0343CDA40D65}" destId="{CE20B0B4-C1AC-4DD7-A02B-5A1061684716}" srcOrd="0" destOrd="0" presId="urn:microsoft.com/office/officeart/2018/2/layout/IconVerticalSolidList"/>
    <dgm:cxn modelId="{51D1F539-7D42-644B-A07D-AFAED99444FB}" type="presOf" srcId="{443D4D93-5088-4DB3-9CDD-C3EB7A82BE8E}" destId="{1B5D689C-A4D2-473D-BE21-4CD0BF2CA7D4}" srcOrd="0" destOrd="0" presId="urn:microsoft.com/office/officeart/2018/2/layout/IconVerticalSolidList"/>
    <dgm:cxn modelId="{057CAA73-A3CF-DC4D-83ED-C324F227E7B0}" type="presOf" srcId="{E552CC62-D529-4403-A0B3-E8ADDEF5BABF}" destId="{2F7CB712-0FD7-4951-8415-FD60BD0335BA}" srcOrd="0" destOrd="0" presId="urn:microsoft.com/office/officeart/2018/2/layout/IconVerticalSolidList"/>
    <dgm:cxn modelId="{D137B379-6792-FF45-9A53-3296BAFC397B}" type="presOf" srcId="{41435FBA-9E67-43BA-9D22-CBEC5AED7D5B}" destId="{23C2807B-44E8-48EB-AF34-C0EE91EC2575}" srcOrd="0" destOrd="0" presId="urn:microsoft.com/office/officeart/2018/2/layout/IconVerticalSolidList"/>
    <dgm:cxn modelId="{C0DA5F95-A780-4F61-B2FB-14CCE6385A08}" srcId="{41435FBA-9E67-43BA-9D22-CBEC5AED7D5B}" destId="{E552CC62-D529-4403-A0B3-E8ADDEF5BABF}" srcOrd="1" destOrd="0" parTransId="{D8246F0E-8F31-448A-A76B-56DC5B55CB41}" sibTransId="{5546507D-C165-432D-B153-BF27FA271334}"/>
    <dgm:cxn modelId="{0E9C25AE-1A53-44C6-A03B-A847534F0476}" srcId="{41435FBA-9E67-43BA-9D22-CBEC5AED7D5B}" destId="{F0F6BE8B-CB0B-46E1-9444-0343CDA40D65}" srcOrd="3" destOrd="0" parTransId="{9B58BDE7-F23A-4A1F-940E-1718B7650327}" sibTransId="{4127424C-C7BD-4191-BCBD-D80459DEFEAB}"/>
    <dgm:cxn modelId="{55E1F6DA-80E4-F240-921C-F711AFD211D6}" type="presOf" srcId="{956E472B-48FE-453B-8E1A-4B1B4B823959}" destId="{5CB34074-7DA8-4946-B3A7-E97CA7CE461C}" srcOrd="0" destOrd="0" presId="urn:microsoft.com/office/officeart/2018/2/layout/IconVerticalSolidList"/>
    <dgm:cxn modelId="{A6EAF4DB-CE3D-B045-B243-C26DACF744E0}" type="presParOf" srcId="{23C2807B-44E8-48EB-AF34-C0EE91EC2575}" destId="{E8E894BC-41C3-44FE-9BCD-9FE9BC51755B}" srcOrd="0" destOrd="0" presId="urn:microsoft.com/office/officeart/2018/2/layout/IconVerticalSolidList"/>
    <dgm:cxn modelId="{0C5D06CC-89C0-E042-A0C1-11A1460D0C3E}" type="presParOf" srcId="{E8E894BC-41C3-44FE-9BCD-9FE9BC51755B}" destId="{9F8EDED9-EFC6-40A0-A38F-94788746139F}" srcOrd="0" destOrd="0" presId="urn:microsoft.com/office/officeart/2018/2/layout/IconVerticalSolidList"/>
    <dgm:cxn modelId="{BD535EF1-853A-1642-925D-43381C1E8B25}" type="presParOf" srcId="{E8E894BC-41C3-44FE-9BCD-9FE9BC51755B}" destId="{1B5C717E-4367-4805-BCC2-D0ECB56DED41}" srcOrd="1" destOrd="0" presId="urn:microsoft.com/office/officeart/2018/2/layout/IconVerticalSolidList"/>
    <dgm:cxn modelId="{44945761-A121-A942-85A2-42A60A4615C5}" type="presParOf" srcId="{E8E894BC-41C3-44FE-9BCD-9FE9BC51755B}" destId="{318ABCE3-68A7-4B83-B2AB-92E4EB069648}" srcOrd="2" destOrd="0" presId="urn:microsoft.com/office/officeart/2018/2/layout/IconVerticalSolidList"/>
    <dgm:cxn modelId="{0BE7C248-7B13-F249-8438-70568616923F}" type="presParOf" srcId="{E8E894BC-41C3-44FE-9BCD-9FE9BC51755B}" destId="{1B5D689C-A4D2-473D-BE21-4CD0BF2CA7D4}" srcOrd="3" destOrd="0" presId="urn:microsoft.com/office/officeart/2018/2/layout/IconVerticalSolidList"/>
    <dgm:cxn modelId="{DDFCF9AD-BA33-4B42-A808-433FF48FAEA0}" type="presParOf" srcId="{23C2807B-44E8-48EB-AF34-C0EE91EC2575}" destId="{E2C6E628-F669-478D-874D-B200B21F476E}" srcOrd="1" destOrd="0" presId="urn:microsoft.com/office/officeart/2018/2/layout/IconVerticalSolidList"/>
    <dgm:cxn modelId="{BD140D6A-D036-524A-98D5-E982550E0FC6}" type="presParOf" srcId="{23C2807B-44E8-48EB-AF34-C0EE91EC2575}" destId="{74479422-F19E-4E96-AA71-83698A582887}" srcOrd="2" destOrd="0" presId="urn:microsoft.com/office/officeart/2018/2/layout/IconVerticalSolidList"/>
    <dgm:cxn modelId="{A43CD4FF-0D01-B945-99F8-AFE2BBFE1BC8}" type="presParOf" srcId="{74479422-F19E-4E96-AA71-83698A582887}" destId="{632D1849-0A04-46A6-877F-D1B5B26AF9E2}" srcOrd="0" destOrd="0" presId="urn:microsoft.com/office/officeart/2018/2/layout/IconVerticalSolidList"/>
    <dgm:cxn modelId="{6E4EBC6C-AC61-CE49-9235-DEC92EBC423D}" type="presParOf" srcId="{74479422-F19E-4E96-AA71-83698A582887}" destId="{427FC4E2-4E2D-4529-983C-B0F472F141FE}" srcOrd="1" destOrd="0" presId="urn:microsoft.com/office/officeart/2018/2/layout/IconVerticalSolidList"/>
    <dgm:cxn modelId="{DE9FB15D-E9AD-ED43-8909-9820C34F600F}" type="presParOf" srcId="{74479422-F19E-4E96-AA71-83698A582887}" destId="{1BDB7BB7-8D13-4FD5-9DA4-E216A14823FA}" srcOrd="2" destOrd="0" presId="urn:microsoft.com/office/officeart/2018/2/layout/IconVerticalSolidList"/>
    <dgm:cxn modelId="{67EA1B40-13E1-A743-8AC1-F4BD1A9D7138}" type="presParOf" srcId="{74479422-F19E-4E96-AA71-83698A582887}" destId="{2F7CB712-0FD7-4951-8415-FD60BD0335BA}" srcOrd="3" destOrd="0" presId="urn:microsoft.com/office/officeart/2018/2/layout/IconVerticalSolidList"/>
    <dgm:cxn modelId="{492C6802-3EA0-AB44-AD6C-32A365193D98}" type="presParOf" srcId="{23C2807B-44E8-48EB-AF34-C0EE91EC2575}" destId="{86A87E3E-4F5D-4925-A6A2-9D5585E46435}" srcOrd="3" destOrd="0" presId="urn:microsoft.com/office/officeart/2018/2/layout/IconVerticalSolidList"/>
    <dgm:cxn modelId="{96CA1A8A-9C76-414B-8543-95EA28713D16}" type="presParOf" srcId="{23C2807B-44E8-48EB-AF34-C0EE91EC2575}" destId="{208C3651-E4BB-40EB-B03A-6EEE76C266D4}" srcOrd="4" destOrd="0" presId="urn:microsoft.com/office/officeart/2018/2/layout/IconVerticalSolidList"/>
    <dgm:cxn modelId="{872C7F3A-728C-774A-B88F-960B69367435}" type="presParOf" srcId="{208C3651-E4BB-40EB-B03A-6EEE76C266D4}" destId="{5205B2DF-AD10-42D0-9C79-C77923E3B793}" srcOrd="0" destOrd="0" presId="urn:microsoft.com/office/officeart/2018/2/layout/IconVerticalSolidList"/>
    <dgm:cxn modelId="{4E87671F-1C53-9544-8B06-30148B70A832}" type="presParOf" srcId="{208C3651-E4BB-40EB-B03A-6EEE76C266D4}" destId="{FA37C9F6-1661-4FDC-9144-53E510AD0B2F}" srcOrd="1" destOrd="0" presId="urn:microsoft.com/office/officeart/2018/2/layout/IconVerticalSolidList"/>
    <dgm:cxn modelId="{77E0444E-CDDB-654E-822B-0B8F7D581F00}" type="presParOf" srcId="{208C3651-E4BB-40EB-B03A-6EEE76C266D4}" destId="{80BEAE06-493A-4933-B081-70DDA26E5ABB}" srcOrd="2" destOrd="0" presId="urn:microsoft.com/office/officeart/2018/2/layout/IconVerticalSolidList"/>
    <dgm:cxn modelId="{207C1DD5-F6B5-FA45-9733-C2EBD11EF315}" type="presParOf" srcId="{208C3651-E4BB-40EB-B03A-6EEE76C266D4}" destId="{5CB34074-7DA8-4946-B3A7-E97CA7CE461C}" srcOrd="3" destOrd="0" presId="urn:microsoft.com/office/officeart/2018/2/layout/IconVerticalSolidList"/>
    <dgm:cxn modelId="{EE4E9D89-A60D-F54E-A80A-3AB5F13140A8}" type="presParOf" srcId="{23C2807B-44E8-48EB-AF34-C0EE91EC2575}" destId="{0037A567-9B6A-4942-AAC6-3DEA0D9161DC}" srcOrd="5" destOrd="0" presId="urn:microsoft.com/office/officeart/2018/2/layout/IconVerticalSolidList"/>
    <dgm:cxn modelId="{087F3BBC-675C-7E42-BF09-15F3F5BB1C1A}" type="presParOf" srcId="{23C2807B-44E8-48EB-AF34-C0EE91EC2575}" destId="{6F2E3A70-65AF-432B-9C2D-8E1F6A888E44}" srcOrd="6" destOrd="0" presId="urn:microsoft.com/office/officeart/2018/2/layout/IconVerticalSolidList"/>
    <dgm:cxn modelId="{67AB8983-BCC3-4C45-B489-A67A669DFA1F}" type="presParOf" srcId="{6F2E3A70-65AF-432B-9C2D-8E1F6A888E44}" destId="{69343FC2-221E-46AC-8186-9539317D1213}" srcOrd="0" destOrd="0" presId="urn:microsoft.com/office/officeart/2018/2/layout/IconVerticalSolidList"/>
    <dgm:cxn modelId="{3C6BBF3A-A8F4-1F40-9640-3CD560C1F60F}" type="presParOf" srcId="{6F2E3A70-65AF-432B-9C2D-8E1F6A888E44}" destId="{32A049B5-0598-4B07-A635-4C4734435583}" srcOrd="1" destOrd="0" presId="urn:microsoft.com/office/officeart/2018/2/layout/IconVerticalSolidList"/>
    <dgm:cxn modelId="{EF34A6B9-5ACD-B449-916D-BF2FCB4D6C1B}" type="presParOf" srcId="{6F2E3A70-65AF-432B-9C2D-8E1F6A888E44}" destId="{8836DFBD-4408-4647-BC43-926F74AA5902}" srcOrd="2" destOrd="0" presId="urn:microsoft.com/office/officeart/2018/2/layout/IconVerticalSolidList"/>
    <dgm:cxn modelId="{FADCCE6D-3A33-A043-BAA2-DA5D9AE4EBA1}" type="presParOf" srcId="{6F2E3A70-65AF-432B-9C2D-8E1F6A888E44}" destId="{CE20B0B4-C1AC-4DD7-A02B-5A1061684716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8EDED9-EFC6-40A0-A38F-94788746139F}">
      <dsp:nvSpPr>
        <dsp:cNvPr id="0" name=""/>
        <dsp:cNvSpPr/>
      </dsp:nvSpPr>
      <dsp:spPr>
        <a:xfrm>
          <a:off x="0" y="1459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B5C717E-4367-4805-BCC2-D0ECB56DED41}">
      <dsp:nvSpPr>
        <dsp:cNvPr id="0" name=""/>
        <dsp:cNvSpPr/>
      </dsp:nvSpPr>
      <dsp:spPr>
        <a:xfrm>
          <a:off x="223832" y="167946"/>
          <a:ext cx="406967" cy="406967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5D689C-A4D2-473D-BE21-4CD0BF2CA7D4}">
      <dsp:nvSpPr>
        <dsp:cNvPr id="0" name=""/>
        <dsp:cNvSpPr/>
      </dsp:nvSpPr>
      <dsp:spPr>
        <a:xfrm>
          <a:off x="854632" y="1459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Science isn’t made by </a:t>
          </a:r>
          <a:r>
            <a:rPr lang="en-US" sz="2200" b="1" kern="1200" dirty="0"/>
            <a:t>individuals</a:t>
          </a:r>
          <a:r>
            <a:rPr lang="en-US" sz="2200" kern="1200" dirty="0"/>
            <a:t>.  </a:t>
          </a:r>
        </a:p>
      </dsp:txBody>
      <dsp:txXfrm>
        <a:off x="854632" y="1459"/>
        <a:ext cx="10301047" cy="739941"/>
      </dsp:txXfrm>
    </dsp:sp>
    <dsp:sp modelId="{632D1849-0A04-46A6-877F-D1B5B26AF9E2}">
      <dsp:nvSpPr>
        <dsp:cNvPr id="0" name=""/>
        <dsp:cNvSpPr/>
      </dsp:nvSpPr>
      <dsp:spPr>
        <a:xfrm>
          <a:off x="0" y="926386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27FC4E2-4E2D-4529-983C-B0F472F141FE}">
      <dsp:nvSpPr>
        <dsp:cNvPr id="0" name=""/>
        <dsp:cNvSpPr/>
      </dsp:nvSpPr>
      <dsp:spPr>
        <a:xfrm>
          <a:off x="223832" y="1092873"/>
          <a:ext cx="406967" cy="406967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F7CB712-0FD7-4951-8415-FD60BD0335BA}">
      <dsp:nvSpPr>
        <dsp:cNvPr id="0" name=""/>
        <dsp:cNvSpPr/>
      </dsp:nvSpPr>
      <dsp:spPr>
        <a:xfrm>
          <a:off x="854632" y="926386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/>
            <a:t>Scientists </a:t>
          </a:r>
          <a:r>
            <a:rPr lang="en-US" sz="2200" b="1" kern="1200"/>
            <a:t>work together</a:t>
          </a:r>
          <a:r>
            <a:rPr lang="en-US" sz="2200" kern="1200"/>
            <a:t>, and build on each other’s ideas.  </a:t>
          </a:r>
        </a:p>
      </dsp:txBody>
      <dsp:txXfrm>
        <a:off x="854632" y="926386"/>
        <a:ext cx="10301047" cy="739941"/>
      </dsp:txXfrm>
    </dsp:sp>
    <dsp:sp modelId="{5205B2DF-AD10-42D0-9C79-C77923E3B793}">
      <dsp:nvSpPr>
        <dsp:cNvPr id="0" name=""/>
        <dsp:cNvSpPr/>
      </dsp:nvSpPr>
      <dsp:spPr>
        <a:xfrm>
          <a:off x="0" y="1851313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37C9F6-1661-4FDC-9144-53E510AD0B2F}">
      <dsp:nvSpPr>
        <dsp:cNvPr id="0" name=""/>
        <dsp:cNvSpPr/>
      </dsp:nvSpPr>
      <dsp:spPr>
        <a:xfrm>
          <a:off x="223832" y="2017800"/>
          <a:ext cx="406967" cy="406967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B34074-7DA8-4946-B3A7-E97CA7CE461C}">
      <dsp:nvSpPr>
        <dsp:cNvPr id="0" name=""/>
        <dsp:cNvSpPr/>
      </dsp:nvSpPr>
      <dsp:spPr>
        <a:xfrm>
          <a:off x="854632" y="1851313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Dmitri Mendeleev proposed the </a:t>
          </a:r>
          <a:r>
            <a:rPr lang="en-US" sz="2200" b="1" kern="1200" dirty="0"/>
            <a:t>periodic table</a:t>
          </a:r>
          <a:r>
            <a:rPr lang="en-US" sz="2200" b="0" kern="1200" dirty="0"/>
            <a:t> in 1869.</a:t>
          </a:r>
          <a:endParaRPr lang="en-US" sz="2200" kern="1200" dirty="0"/>
        </a:p>
      </dsp:txBody>
      <dsp:txXfrm>
        <a:off x="854632" y="1851313"/>
        <a:ext cx="10301047" cy="739941"/>
      </dsp:txXfrm>
    </dsp:sp>
    <dsp:sp modelId="{69343FC2-221E-46AC-8186-9539317D1213}">
      <dsp:nvSpPr>
        <dsp:cNvPr id="0" name=""/>
        <dsp:cNvSpPr/>
      </dsp:nvSpPr>
      <dsp:spPr>
        <a:xfrm>
          <a:off x="0" y="2776240"/>
          <a:ext cx="11155680" cy="739941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2A049B5-0598-4B07-A635-4C4734435583}">
      <dsp:nvSpPr>
        <dsp:cNvPr id="0" name=""/>
        <dsp:cNvSpPr/>
      </dsp:nvSpPr>
      <dsp:spPr>
        <a:xfrm>
          <a:off x="223832" y="2942727"/>
          <a:ext cx="406967" cy="406967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20B0B4-C1AC-4DD7-A02B-5A1061684716}">
      <dsp:nvSpPr>
        <dsp:cNvPr id="0" name=""/>
        <dsp:cNvSpPr/>
      </dsp:nvSpPr>
      <dsp:spPr>
        <a:xfrm>
          <a:off x="854632" y="2776240"/>
          <a:ext cx="10301047" cy="7399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8310" tIns="78310" rIns="78310" bIns="78310" numCol="1" spcCol="1270" anchor="ctr" anchorCtr="0">
          <a:noAutofit/>
        </a:bodyPr>
        <a:lstStyle/>
        <a:p>
          <a:pPr marL="0" lvl="0" indent="0" algn="l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200" kern="1200" dirty="0"/>
            <a:t>But other scientists, like </a:t>
          </a:r>
          <a:r>
            <a:rPr lang="en-US" sz="2200" b="1" kern="1200" dirty="0"/>
            <a:t>Julia Lermontova</a:t>
          </a:r>
          <a:r>
            <a:rPr lang="en-US" sz="2200" b="0" kern="1200" dirty="0"/>
            <a:t>, corrected errors in Mendeleev’s table.</a:t>
          </a:r>
          <a:endParaRPr lang="en-US" sz="2200" kern="1200" dirty="0"/>
        </a:p>
      </dsp:txBody>
      <dsp:txXfrm>
        <a:off x="854632" y="2776240"/>
        <a:ext cx="10301047" cy="73994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5A0C0-CC9E-5C4A-8A3D-1BDAD2299DD5}" type="datetimeFigureOut">
              <a:rPr lang="en-US" smtClean="0"/>
              <a:t>9/14/22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6E9FB-0F1E-F04E-BEA1-1FD6217A30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776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u="sng" dirty="0"/>
              <a:t>The Periodic Table</a:t>
            </a:r>
          </a:p>
          <a:p>
            <a:endParaRPr lang="en-US" b="1" dirty="0"/>
          </a:p>
          <a:p>
            <a:r>
              <a:rPr lang="en-US" sz="1200" b="1" i="0" dirty="0">
                <a:solidFill>
                  <a:srgbClr val="FFFFFF"/>
                </a:solidFill>
              </a:rPr>
              <a:t>AQA Chemistry Specification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WS1.1 Understand how scientific methods and theories develop over time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4.1.2 The periodic table</a:t>
            </a:r>
          </a:p>
          <a:p>
            <a:endParaRPr lang="en-US" sz="1200" i="0" dirty="0">
              <a:solidFill>
                <a:srgbClr val="FFFFFF"/>
              </a:solidFill>
            </a:endParaRPr>
          </a:p>
          <a:p>
            <a:r>
              <a:rPr lang="en-US" sz="1200" i="0" dirty="0">
                <a:solidFill>
                  <a:srgbClr val="FFFFFF"/>
                </a:solidFill>
              </a:rPr>
              <a:t>GCSE Chemistry: Diversity in Science Teaching Pack</a:t>
            </a:r>
          </a:p>
          <a:p>
            <a:r>
              <a:rPr lang="en-US" sz="1200" i="0" dirty="0">
                <a:solidFill>
                  <a:srgbClr val="FFFFFF"/>
                </a:solidFill>
              </a:rPr>
              <a:t>Developed by James Poskett (University of Warwick)</a:t>
            </a:r>
          </a:p>
          <a:p>
            <a:r>
              <a:rPr lang="en-US" sz="1200" i="0" dirty="0" err="1">
                <a:solidFill>
                  <a:srgbClr val="FFFFFF"/>
                </a:solidFill>
              </a:rPr>
              <a:t>Licence</a:t>
            </a:r>
            <a:r>
              <a:rPr lang="en-US" sz="1200" i="0" dirty="0">
                <a:solidFill>
                  <a:srgbClr val="FFFFFF"/>
                </a:solidFill>
              </a:rPr>
              <a:t>: https://</a:t>
            </a:r>
            <a:r>
              <a:rPr lang="en-US" sz="1200" i="0" dirty="0" err="1">
                <a:solidFill>
                  <a:srgbClr val="FFFFFF"/>
                </a:solidFill>
              </a:rPr>
              <a:t>creativecommons.org</a:t>
            </a:r>
            <a:r>
              <a:rPr lang="en-US" sz="1200" i="0" dirty="0">
                <a:solidFill>
                  <a:srgbClr val="FFFFFF"/>
                </a:solidFill>
              </a:rPr>
              <a:t>/licenses/by-</a:t>
            </a:r>
            <a:r>
              <a:rPr lang="en-US" sz="1200" i="0" dirty="0" err="1">
                <a:solidFill>
                  <a:srgbClr val="FFFFFF"/>
                </a:solidFill>
              </a:rPr>
              <a:t>nc</a:t>
            </a:r>
            <a:r>
              <a:rPr lang="en-US" sz="1200" i="0" dirty="0">
                <a:solidFill>
                  <a:srgbClr val="FFFFFF"/>
                </a:solidFill>
              </a:rPr>
              <a:t>-</a:t>
            </a:r>
            <a:r>
              <a:rPr lang="en-US" sz="1200" i="0" dirty="0" err="1">
                <a:solidFill>
                  <a:srgbClr val="FFFFFF"/>
                </a:solidFill>
              </a:rPr>
              <a:t>sa</a:t>
            </a:r>
            <a:r>
              <a:rPr lang="en-US" sz="1200" i="0" dirty="0">
                <a:solidFill>
                  <a:srgbClr val="FFFFFF"/>
                </a:solidFill>
              </a:rPr>
              <a:t>/3.0/</a:t>
            </a:r>
            <a:endParaRPr lang="en-US" sz="1200" dirty="0">
              <a:solidFill>
                <a:srgbClr val="FFFFFF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1416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315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3087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u="none" dirty="0"/>
              <a:t>Click the image of each scientist to be taken to the Wikipedia page to learn more.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778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AD6E9FB-0F1E-F04E-BEA1-1FD6217A30C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36931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58E14-23EC-4C25-974C-48FA839886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70" y="978408"/>
            <a:ext cx="5021183" cy="507422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E9FEDD4-20A1-49F6-9E3E-0B26B426BB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7" y="3602038"/>
            <a:ext cx="5021183" cy="2244580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buNone/>
              <a:defRPr sz="2200" i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80A32F-E6F3-4C2E-B9E3-E47868E42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7AA473-D82F-4EFF-9DF7-AE6D83C51288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806724-A87A-4231-BFD9-277482AF78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30D1AF-36B8-4BB8-BD6A-71194F7BC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FF94B3-6D3E-44FE-BB02-A9027C0003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26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F6B8E-1D8E-4105-9BBB-D53AD24B7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825530-6629-4FEA-9670-EB21A2F5BA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64C7A-A73F-46F5-BC33-696671DAE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12F1F0-FE2D-4C1C-B320-8CB9BE735F0F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2B3CC0-B649-4509-A4B6-DF9D20EFAC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CECCCA-3F2A-46F3-BF45-7C862FF1D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863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BD7BD47B-C187-494C-812F-46BE0040B9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>
            <a:extLst>
              <a:ext uri="{FF2B5EF4-FFF2-40B4-BE49-F238E27FC236}">
                <a16:creationId xmlns:a16="http://schemas.microsoft.com/office/drawing/2014/main" id="{5A50133B-2446-4168-AA17-653891066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62168" y="996791"/>
            <a:ext cx="5011962" cy="495692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06A9AD-2756-4C51-A958-6756301EB9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17870" y="996791"/>
            <a:ext cx="5021183" cy="495692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42995D-CCEA-43AF-973B-8B6B56A567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1B96C-10FD-4EBC-9029-9652B7535D0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4029CF-BA62-4CCD-956E-FFA0B37B8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CE0B3D-96AB-41B3-ABDD-5B0DE863D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18136A-0796-46EB-89BB-4C73C0258FE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532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363D8A-C68D-4CF9-9D15-3E09BCC09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4D94C-E537-4FF3-AAF8-A85F05C31A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4B1D4-6731-4993-8609-16C1D33279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878474-CC00-4A95-9D50-A41C12D1EEC4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FB7BBD-CEEB-4256-84B2-6D907E118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72A8B7-F430-4F4A-BB63-481F51E58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535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7BAC1C-A332-4BA5-8C9C-FE0396C816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056" cy="4870974"/>
          </a:xfrm>
        </p:spPr>
        <p:txBody>
          <a:bodyPr anchor="t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D8D137-710E-4125-B5E9-F63E7F1C9C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7" y="3566639"/>
            <a:ext cx="5021183" cy="2279979"/>
          </a:xfrm>
        </p:spPr>
        <p:txBody>
          <a:bodyPr anchor="b">
            <a:normAutofit/>
          </a:bodyPr>
          <a:lstStyle>
            <a:lvl1pPr marL="0" indent="0">
              <a:buNone/>
              <a:defRPr sz="2200" i="1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5480C5-E9A6-425E-B050-03E444BE92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38C8B4-7FBB-408F-BDB9-F0496874AFB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1B4831-6C0B-4E0B-A341-91E4C5D36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011EE6-252D-46DD-94DF-C42657EF2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9498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04B06-C54A-4B7B-B6D1-436428EAF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520769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723919-9A2F-4D97-8F31-6E35BD5975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63049" y="969264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8DA345-F684-4BAA-A22C-E725B3A603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063049" y="3621849"/>
            <a:ext cx="5290751" cy="255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399C52-9753-45D8-9646-CF31BB0157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8EE20-A5E2-47D3-8F6D-A2BA7AB2E093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F95E57-622C-4199-940E-F5462E1AC4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1B7592-00E8-41EF-B749-2A5EA8E46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29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F4AA536-072F-4374-926E-17E038EC7E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88952" cy="6857995"/>
          </a:xfrm>
          <a:prstGeom prst="rect">
            <a:avLst/>
          </a:prstGeom>
          <a:solidFill>
            <a:schemeClr val="bg2">
              <a:lumMod val="9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2291277-967B-4176-B40B-9EC360626994}"/>
              </a:ext>
            </a:extLst>
          </p:cNvPr>
          <p:cNvSpPr/>
          <p:nvPr/>
        </p:nvSpPr>
        <p:spPr>
          <a:xfrm>
            <a:off x="517869" y="508090"/>
            <a:ext cx="111556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cap="none" spc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B11C00-F7CB-4484-807A-D12745CD3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9" y="978119"/>
            <a:ext cx="11165481" cy="10730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FAAA6E-E243-48B3-9585-3C1420B3E1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7870" y="2178908"/>
            <a:ext cx="5020056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01B8-0F2E-41A4-B21C-334393F6A6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17870" y="2876085"/>
            <a:ext cx="5020056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89B23F-3E60-415A-9CE7-0928B5CFB2B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662168" y="2178908"/>
            <a:ext cx="5021182" cy="654908"/>
          </a:xfrm>
        </p:spPr>
        <p:txBody>
          <a:bodyPr anchor="b"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223446-0CDC-402B-8D71-D9D29F6DFFC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662168" y="2876085"/>
            <a:ext cx="5021182" cy="332289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2B77D3-C6EC-4FFD-9E10-24E1AC5420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17870" y="6420414"/>
            <a:ext cx="2743200" cy="365125"/>
          </a:xfrm>
        </p:spPr>
        <p:txBody>
          <a:bodyPr/>
          <a:lstStyle/>
          <a:p>
            <a:fld id="{3382CF99-132F-413F-B7EF-71A5C33F2ED6}" type="datetime1">
              <a:rPr lang="en-US" smtClean="0"/>
              <a:t>9/14/22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9DF31B-BD07-4DC2-95C2-B77E51AAEF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54CE5A-3A0A-4AAB-81D2-F1C20636E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223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8216B8-52AB-412B-BBE7-B6BE698FA2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779C3-9D19-467E-A5D2-0920834DA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7AE06-98E0-4D9F-A059-92C3548821BB}" type="datetime1">
              <a:rPr lang="en-US" smtClean="0"/>
              <a:t>9/14/22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272BB4-C8D8-4F74-9677-5AC979932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6B49B8-779F-4492-ABD9-96F0D042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5556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B976BF-9339-48D6-881A-280D15492E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BA00CA-3DDC-4705-B840-978EF5EA0707}" type="datetime1">
              <a:rPr lang="en-US" smtClean="0"/>
              <a:t>9/14/22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5277605-C9C8-432E-9662-D7D410B15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2432B6-4A12-46EF-98A7-B5D50BD51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806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BF191C-AF68-4230-A7B2-F8F07B486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8F9F11-5FCF-4D7E-BA51-38CB84277D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53182" y="987423"/>
            <a:ext cx="5020948" cy="487362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3B519B-06C0-41BC-95FB-FB1FE436375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61038"/>
            <a:ext cx="5020948" cy="2507949"/>
          </a:xfrm>
        </p:spPr>
        <p:txBody>
          <a:bodyPr>
            <a:normAutofit/>
          </a:bodyPr>
          <a:lstStyle>
            <a:lvl1pPr marL="0" indent="0">
              <a:buNone/>
              <a:defRPr sz="24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B8B70C-015C-4832-AFF6-D033E0227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66D49-0BBA-4C5A-AD96-6448CA63451A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F1A6FB-8C14-46D1-90A5-0FF11DE78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82C585-6FA1-4E94-9C1C-A1DEDE5510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97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198B43-D1CE-43F4-A367-EF1FE9688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0948" cy="2270641"/>
          </a:xfrm>
        </p:spPr>
        <p:txBody>
          <a:bodyPr anchor="t">
            <a:no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B73978-8CDF-4C0E-ABA1-7291A03473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662168" y="987425"/>
            <a:ext cx="5027005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BECC62-ED45-451E-BEC5-A03C6A554D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17870" y="3340442"/>
            <a:ext cx="5020948" cy="2528545"/>
          </a:xfrm>
        </p:spPr>
        <p:txBody>
          <a:bodyPr>
            <a:normAutofit/>
          </a:bodyPr>
          <a:lstStyle>
            <a:lvl1pPr marL="0" indent="0">
              <a:buNone/>
              <a:defRPr sz="2200" b="0" i="1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1A7A86-B983-4315-9312-936B4FCF7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4EB293-A316-472D-A8B4-6947CF1A12B7}" type="datetime1">
              <a:rPr lang="en-US" smtClean="0"/>
              <a:t>9/14/22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2E88C0-25A5-46F9-AB35-EAD50E6B91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0F9EA8-45AD-478E-8606-9328245BC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DF98CC-160E-494C-8C3C-8CDC5FA257DE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51E4AC6-B446-4768-97EF-CA4B8261433B}"/>
              </a:ext>
            </a:extLst>
          </p:cNvPr>
          <p:cNvCxnSpPr>
            <a:cxnSpLocks/>
          </p:cNvCxnSpPr>
          <p:nvPr/>
        </p:nvCxnSpPr>
        <p:spPr>
          <a:xfrm>
            <a:off x="11689174" y="2172428"/>
            <a:ext cx="0" cy="335474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844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61AD20-E240-4E6F-AF91-689F7AEEE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8408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E78801-35D1-4C19-BC2B-EAC7EE917E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62168" y="969264"/>
            <a:ext cx="5021182" cy="4870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282A45-C5B9-4575-8E28-A35767B4D7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17870" y="642041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fld id="{734BCCD4-CEB1-405B-A443-DD9CBCBEA552}" type="datetime1">
              <a:rPr lang="en-US" smtClean="0"/>
              <a:t>9/14/22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9D0933-AA03-4018-8E37-004CFB9F61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7870" y="9771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CF282A-DF4A-4A2D-9672-8F0F770A3F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54317" y="6420414"/>
            <a:ext cx="6379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DFDF98CC-160E-494C-8C3C-8CDC5FA257D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E57300-C7FF-4578-99A0-42B0295B123C}"/>
              </a:ext>
            </a:extLst>
          </p:cNvPr>
          <p:cNvSpPr/>
          <p:nvPr/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8445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62" r:id="rId6"/>
    <p:sldLayoutId id="2147483757" r:id="rId7"/>
    <p:sldLayoutId id="2147483758" r:id="rId8"/>
    <p:sldLayoutId id="2147483759" r:id="rId9"/>
    <p:sldLayoutId id="2147483761" r:id="rId10"/>
    <p:sldLayoutId id="2147483760" r:id="rId11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7432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indent="-27432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548640" indent="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en.wikipedia.org/wiki/Marguerite_Perey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n.wikipedia.org/wiki/Marie_Curie" TargetMode="External"/><Relationship Id="rId11" Type="http://schemas.openxmlformats.org/officeDocument/2006/relationships/image" Target="../media/image16.jpg"/><Relationship Id="rId5" Type="http://schemas.openxmlformats.org/officeDocument/2006/relationships/image" Target="../media/image13.jpg"/><Relationship Id="rId10" Type="http://schemas.openxmlformats.org/officeDocument/2006/relationships/hyperlink" Target="https://en.wikipedia.org/wiki/James_Andrew_Harris" TargetMode="External"/><Relationship Id="rId4" Type="http://schemas.openxmlformats.org/officeDocument/2006/relationships/hyperlink" Target="https://en.wikipedia.org/wiki/K%C5%8Dsuke_Morita" TargetMode="External"/><Relationship Id="rId9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E20BB609-EF92-42DB-836C-0699A590B5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BEC44CD-E290-4D60-A056-5BA05B182A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"/>
            <a:ext cx="12192000" cy="6858001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3BF636-B1D6-87AF-C8EC-C8386931AB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80BAF17-1820-0CC6-0E28-341496AA8C9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17869" y="978408"/>
            <a:ext cx="7781305" cy="2334248"/>
          </a:xfrm>
        </p:spPr>
        <p:txBody>
          <a:bodyPr anchor="t">
            <a:normAutofit/>
          </a:bodyPr>
          <a:lstStyle/>
          <a:p>
            <a:r>
              <a:rPr lang="en-US" sz="5200" dirty="0">
                <a:solidFill>
                  <a:srgbClr val="FFFFFF"/>
                </a:solidFill>
              </a:rPr>
              <a:t>The Periodic Table</a:t>
            </a:r>
            <a:br>
              <a:rPr lang="en-US" sz="5200" dirty="0">
                <a:solidFill>
                  <a:srgbClr val="FFFFFF"/>
                </a:solidFill>
              </a:rPr>
            </a:br>
            <a:endParaRPr lang="en-US" sz="5200" dirty="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9795CEF-41C2-BA49-A440-4BA4F21B2B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662168" y="4250293"/>
            <a:ext cx="5040785" cy="1828799"/>
          </a:xfrm>
        </p:spPr>
        <p:txBody>
          <a:bodyPr anchor="b">
            <a:normAutofit/>
          </a:bodyPr>
          <a:lstStyle/>
          <a:p>
            <a:r>
              <a:rPr lang="en-US" sz="2400" i="0" dirty="0">
                <a:solidFill>
                  <a:srgbClr val="FFFFFF"/>
                </a:solidFill>
              </a:rPr>
              <a:t>GCSE Chemistry</a:t>
            </a:r>
          </a:p>
          <a:p>
            <a:r>
              <a:rPr lang="en-US" sz="2400" dirty="0">
                <a:solidFill>
                  <a:srgbClr val="FFFFFF"/>
                </a:solidFill>
              </a:rPr>
              <a:t>Diversity in Science Teaching Pack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B2C335F7-F61C-4EB4-80F2-4B1438FE66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5021183" cy="14927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F1189494-2B67-46D2-93D6-A122A09BF6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62168" y="6209925"/>
            <a:ext cx="5021183" cy="4571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984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9D71321-84EC-D7ED-B555-E20752D6C6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CFA719A7-7627-1F0A-F2AD-4AD3898C3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3522" y="834452"/>
            <a:ext cx="9032813" cy="971910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The periodic table…</a:t>
            </a:r>
          </a:p>
        </p:txBody>
      </p:sp>
      <p:pic>
        <p:nvPicPr>
          <p:cNvPr id="5" name="Picture 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08F045A9-1720-ED4F-04E7-0ADA0204D3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1859" y="1116292"/>
            <a:ext cx="5180141" cy="5026871"/>
          </a:xfrm>
          <a:prstGeom prst="rect">
            <a:avLst/>
          </a:prstGeom>
        </p:spPr>
      </p:pic>
      <p:sp>
        <p:nvSpPr>
          <p:cNvPr id="6" name="Rectangle 14">
            <a:extLst>
              <a:ext uri="{FF2B5EF4-FFF2-40B4-BE49-F238E27FC236}">
                <a16:creationId xmlns:a16="http://schemas.microsoft.com/office/drawing/2014/main" id="{47E97563-F9B6-C9AF-73E4-936D095EFEBB}"/>
              </a:ext>
            </a:extLst>
          </p:cNvPr>
          <p:cNvSpPr/>
          <p:nvPr/>
        </p:nvSpPr>
        <p:spPr>
          <a:xfrm>
            <a:off x="513522" y="2015722"/>
            <a:ext cx="6212742" cy="4602863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…helps </a:t>
            </a:r>
            <a:r>
              <a:rPr lang="en-US" sz="2700" b="1" dirty="0" err="1"/>
              <a:t>organise</a:t>
            </a:r>
            <a:r>
              <a:rPr lang="en-US" sz="2700" b="1" dirty="0"/>
              <a:t> </a:t>
            </a:r>
            <a:r>
              <a:rPr lang="en-US" sz="2700" dirty="0"/>
              <a:t>all the different chemical elements.</a:t>
            </a:r>
          </a:p>
          <a:p>
            <a:pPr defTabSz="914400"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Elements are ordered according to their </a:t>
            </a:r>
            <a:r>
              <a:rPr lang="en-US" sz="2700" b="1" dirty="0"/>
              <a:t>atomic mass</a:t>
            </a:r>
            <a:r>
              <a:rPr lang="en-US" sz="2700" dirty="0"/>
              <a:t>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Chemical elements in the same </a:t>
            </a:r>
            <a:r>
              <a:rPr lang="en-US" sz="2700" b="1" dirty="0"/>
              <a:t>group</a:t>
            </a:r>
            <a:r>
              <a:rPr lang="en-US" sz="2700" dirty="0"/>
              <a:t> (column) often share similar properties.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312114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7" name="Rectangle 36">
            <a:extLst>
              <a:ext uri="{FF2B5EF4-FFF2-40B4-BE49-F238E27FC236}">
                <a16:creationId xmlns:a16="http://schemas.microsoft.com/office/drawing/2014/main" id="{9EE42DCE-4A4F-44C4-84E5-261B3BEEF1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79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65EB893-6714-C966-900A-CB53D685E7E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943634" cy="1131610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Who </a:t>
            </a:r>
            <a:r>
              <a:rPr lang="en-US" sz="4700" dirty="0"/>
              <a:t>developed</a:t>
            </a:r>
            <a:r>
              <a:rPr lang="en-US" sz="4200" dirty="0"/>
              <a:t> the periodic table?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87F59F2-5FBC-40CD-AD35-376AECE49E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7870" y="508090"/>
            <a:ext cx="6126480" cy="14927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9CBAC0C-9B3F-7895-E1A6-D9F936A18A31}"/>
              </a:ext>
            </a:extLst>
          </p:cNvPr>
          <p:cNvSpPr/>
          <p:nvPr/>
        </p:nvSpPr>
        <p:spPr>
          <a:xfrm>
            <a:off x="517870" y="2221142"/>
            <a:ext cx="6943634" cy="4396634"/>
          </a:xfrm>
        </p:spPr>
        <p:txBody>
          <a:bodyPr vert="horz" lIns="91440" tIns="45720" rIns="91440" bIns="45720" rtlCol="0">
            <a:noAutofit/>
          </a:bodyPr>
          <a:lstStyle/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i="1" dirty="0"/>
              <a:t>“The elements, if arranged according to their atomic weights, exhibit an evident periodicity of properties.”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i="1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The Russian chemist </a:t>
            </a:r>
            <a:r>
              <a:rPr lang="en-US" sz="2700" b="1" dirty="0"/>
              <a:t>Dmitri Mendeleev </a:t>
            </a:r>
            <a:r>
              <a:rPr lang="en-US" sz="2700" dirty="0"/>
              <a:t>describing the periodic table in a lecture. </a:t>
            </a:r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endParaRPr lang="en-US" sz="2700" dirty="0"/>
          </a:p>
          <a:p>
            <a:pPr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700" dirty="0"/>
              <a:t>Mendeleev first </a:t>
            </a:r>
            <a:r>
              <a:rPr lang="en-US" sz="2700" b="1" dirty="0"/>
              <a:t>published</a:t>
            </a:r>
            <a:r>
              <a:rPr lang="en-US" sz="2700" dirty="0"/>
              <a:t> his table in 1869.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02AF664E-956D-40D1-9B64-72A7857083A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68869" y="6209925"/>
            <a:ext cx="4023360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5F3821A-1D75-1680-E013-482ED8C7906C}"/>
              </a:ext>
            </a:extLst>
          </p:cNvPr>
          <p:cNvSpPr/>
          <p:nvPr/>
        </p:nvSpPr>
        <p:spPr>
          <a:xfrm>
            <a:off x="8061240" y="6372153"/>
            <a:ext cx="32386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Dmitri Mendeleev (1834–1907)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7A8D0B-4F2A-E946-35D1-BD515550018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5418" y="953915"/>
            <a:ext cx="3546188" cy="495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636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6049D82-A002-1FF9-B0AF-7B434232A88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BA3C26-5468-9D61-6DF1-BADE322D6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70" y="976160"/>
            <a:ext cx="6144230" cy="79064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But don’t forget…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3145B32-A8AB-A4BD-DC00-2455A2C91D19}"/>
              </a:ext>
            </a:extLst>
          </p:cNvPr>
          <p:cNvSpPr/>
          <p:nvPr/>
        </p:nvSpPr>
        <p:spPr>
          <a:xfrm>
            <a:off x="8089731" y="5983763"/>
            <a:ext cx="316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/>
              <a:t>Julia Lermontova (1846–1919)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2BC57A7-623A-2E0A-8BAF-531831166791}"/>
              </a:ext>
            </a:extLst>
          </p:cNvPr>
          <p:cNvSpPr/>
          <p:nvPr/>
        </p:nvSpPr>
        <p:spPr>
          <a:xfrm>
            <a:off x="555590" y="1895637"/>
            <a:ext cx="612648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700" dirty="0"/>
              <a:t>Mendeleev wasn’t sure where to put some of the elements in his table.</a:t>
            </a:r>
          </a:p>
          <a:p>
            <a:endParaRPr lang="en-US" sz="2700" dirty="0"/>
          </a:p>
          <a:p>
            <a:r>
              <a:rPr lang="en-US" sz="2700" dirty="0"/>
              <a:t>The Russian chemist </a:t>
            </a:r>
            <a:r>
              <a:rPr lang="en-US" sz="2700" b="1" dirty="0"/>
              <a:t>Julia Lermontova </a:t>
            </a:r>
            <a:r>
              <a:rPr lang="en-US" sz="2700" dirty="0"/>
              <a:t>helped put the </a:t>
            </a:r>
            <a:r>
              <a:rPr lang="en-US" sz="2700" b="1" dirty="0"/>
              <a:t>platinum metals </a:t>
            </a:r>
            <a:r>
              <a:rPr lang="en-US" sz="2700" dirty="0"/>
              <a:t>in the right order.</a:t>
            </a:r>
          </a:p>
          <a:p>
            <a:endParaRPr lang="en-US" sz="2700" b="1" dirty="0"/>
          </a:p>
          <a:p>
            <a:r>
              <a:rPr lang="en-US" sz="2700" dirty="0"/>
              <a:t>Lermontova did </a:t>
            </a:r>
            <a:r>
              <a:rPr lang="en-US" sz="2700" b="1" dirty="0"/>
              <a:t>experiments</a:t>
            </a:r>
            <a:r>
              <a:rPr lang="en-US" sz="2700" dirty="0"/>
              <a:t> to separate the different platinum metals and measure their </a:t>
            </a:r>
            <a:r>
              <a:rPr lang="en-US" sz="2700" b="1" dirty="0"/>
              <a:t>atomic weights</a:t>
            </a:r>
            <a:r>
              <a:rPr lang="en-US" sz="2700" dirty="0"/>
              <a:t>.</a:t>
            </a:r>
          </a:p>
        </p:txBody>
      </p:sp>
      <p:pic>
        <p:nvPicPr>
          <p:cNvPr id="5" name="Picture 4" descr="A person wearing a suit and tie&#10;&#10;Description automatically generated with medium confidence">
            <a:extLst>
              <a:ext uri="{FF2B5EF4-FFF2-40B4-BE49-F238E27FC236}">
                <a16:creationId xmlns:a16="http://schemas.microsoft.com/office/drawing/2014/main" id="{61BB67D6-A25E-C58A-A3BB-3D51B48C70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073728" y="1302543"/>
            <a:ext cx="3185397" cy="4545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625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8670B43C-39AF-50E2-1B40-1928DF1F6CD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alphaModFix amt="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A1C4A-9700-85E0-011F-EDC62043E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1208" y="976160"/>
            <a:ext cx="11155680" cy="163641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/>
              <a:t>How do scientific theories and methods develop over time?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1AB92A9-D57A-308F-81B3-32850C38FC3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15572377"/>
              </p:ext>
            </p:extLst>
          </p:nvPr>
        </p:nvGraphicFramePr>
        <p:xfrm>
          <a:off x="528320" y="2780521"/>
          <a:ext cx="11155680" cy="35176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43774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pic>
        <p:nvPicPr>
          <p:cNvPr id="7" name="Picture 6">
            <a:hlinkClick r:id="rId4"/>
            <a:extLst>
              <a:ext uri="{FF2B5EF4-FFF2-40B4-BE49-F238E27FC236}">
                <a16:creationId xmlns:a16="http://schemas.microsoft.com/office/drawing/2014/main" id="{18D460F3-FD1D-019C-A5E7-1212A5779D66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3412163" y="2800955"/>
            <a:ext cx="2277769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11" name="Picture 10">
            <a:hlinkClick r:id="rId6"/>
            <a:extLst>
              <a:ext uri="{FF2B5EF4-FFF2-40B4-BE49-F238E27FC236}">
                <a16:creationId xmlns:a16="http://schemas.microsoft.com/office/drawing/2014/main" id="{3D631DDC-D261-65BE-DC28-66D2B7F7CF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31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pic>
        <p:nvPicPr>
          <p:cNvPr id="5" name="Picture 4">
            <a:hlinkClick r:id="rId8"/>
            <a:extLst>
              <a:ext uri="{FF2B5EF4-FFF2-40B4-BE49-F238E27FC236}">
                <a16:creationId xmlns:a16="http://schemas.microsoft.com/office/drawing/2014/main" id="{BE70B63E-E4C4-D79E-C717-B0069205703B}"/>
              </a:ext>
            </a:extLst>
          </p:cNvPr>
          <p:cNvPicPr>
            <a:picLocks noChangeAspect="1"/>
          </p:cNvPicPr>
          <p:nvPr/>
        </p:nvPicPr>
        <p:blipFill>
          <a:blip r:embed="rId9">
            <a:duotone>
              <a:prstClr val="black"/>
              <a:schemeClr val="accent6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517868" y="2800955"/>
            <a:ext cx="2410198" cy="2410198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And whilst we’re here…</a:t>
            </a:r>
          </a:p>
        </p:txBody>
      </p:sp>
      <p:sp>
        <p:nvSpPr>
          <p:cNvPr id="17" name="Rectangle 31">
            <a:extLst>
              <a:ext uri="{FF2B5EF4-FFF2-40B4-BE49-F238E27FC236}">
                <a16:creationId xmlns:a16="http://schemas.microsoft.com/office/drawing/2014/main" id="{095B1E4C-9E7E-F7CF-B648-84B835BB6EDB}"/>
              </a:ext>
            </a:extLst>
          </p:cNvPr>
          <p:cNvSpPr/>
          <p:nvPr/>
        </p:nvSpPr>
        <p:spPr>
          <a:xfrm>
            <a:off x="517868" y="5458809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Marguerite </a:t>
            </a:r>
            <a:r>
              <a:rPr lang="en-US" sz="2200" b="1" dirty="0" err="1"/>
              <a:t>Perey</a:t>
            </a:r>
            <a:endParaRPr lang="en-US" sz="2200" b="1" dirty="0"/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(France)</a:t>
            </a:r>
          </a:p>
        </p:txBody>
      </p:sp>
      <p:sp>
        <p:nvSpPr>
          <p:cNvPr id="18" name="Rectangle 31">
            <a:extLst>
              <a:ext uri="{FF2B5EF4-FFF2-40B4-BE49-F238E27FC236}">
                <a16:creationId xmlns:a16="http://schemas.microsoft.com/office/drawing/2014/main" id="{CED55FFF-2B64-E0FC-4050-5F6078E10BC1}"/>
              </a:ext>
            </a:extLst>
          </p:cNvPr>
          <p:cNvSpPr/>
          <p:nvPr/>
        </p:nvSpPr>
        <p:spPr>
          <a:xfrm>
            <a:off x="3345949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Kosuke Morita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(Japan)</a:t>
            </a:r>
          </a:p>
        </p:txBody>
      </p:sp>
      <p:sp>
        <p:nvSpPr>
          <p:cNvPr id="19" name="Rectangle 31">
            <a:extLst>
              <a:ext uri="{FF2B5EF4-FFF2-40B4-BE49-F238E27FC236}">
                <a16:creationId xmlns:a16="http://schemas.microsoft.com/office/drawing/2014/main" id="{984E74CF-0FCB-C6D2-8422-12846F3E6DB5}"/>
              </a:ext>
            </a:extLst>
          </p:cNvPr>
          <p:cNvSpPr/>
          <p:nvPr/>
        </p:nvSpPr>
        <p:spPr>
          <a:xfrm>
            <a:off x="617403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Marie Curie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(Poland)</a:t>
            </a:r>
          </a:p>
        </p:txBody>
      </p:sp>
      <p:sp>
        <p:nvSpPr>
          <p:cNvPr id="20" name="Rectangle 31">
            <a:extLst>
              <a:ext uri="{FF2B5EF4-FFF2-40B4-BE49-F238E27FC236}">
                <a16:creationId xmlns:a16="http://schemas.microsoft.com/office/drawing/2014/main" id="{7559B6AC-F6AD-C7A8-C462-217B38CE79FA}"/>
              </a:ext>
            </a:extLst>
          </p:cNvPr>
          <p:cNvSpPr/>
          <p:nvPr/>
        </p:nvSpPr>
        <p:spPr>
          <a:xfrm>
            <a:off x="8831591" y="5473168"/>
            <a:ext cx="2410198" cy="846064"/>
          </a:xfrm>
        </p:spPr>
        <p:txBody>
          <a:bodyPr vert="horz" lIns="91440" tIns="45720" rIns="91440" bIns="45720" rtlCol="0">
            <a:noAutofit/>
          </a:bodyPr>
          <a:lstStyle/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sz="2200" b="1" dirty="0"/>
              <a:t>James A. Harris </a:t>
            </a:r>
          </a:p>
          <a:p>
            <a:pPr algn="ctr" defTabSz="9144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</a:pPr>
            <a:r>
              <a:rPr lang="en-US" dirty="0"/>
              <a:t>(USA)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7163BF2-6F09-8DD9-7951-6EF45271AA06}"/>
              </a:ext>
            </a:extLst>
          </p:cNvPr>
          <p:cNvSpPr/>
          <p:nvPr/>
        </p:nvSpPr>
        <p:spPr>
          <a:xfrm>
            <a:off x="517867" y="1692876"/>
            <a:ext cx="68456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Scientists from </a:t>
            </a:r>
            <a:r>
              <a:rPr lang="en-US" b="1" dirty="0"/>
              <a:t>around the world </a:t>
            </a:r>
            <a:r>
              <a:rPr lang="en-US" dirty="0"/>
              <a:t>helped to discover new elements in the periodic table. Here are just a few:</a:t>
            </a:r>
          </a:p>
        </p:txBody>
      </p:sp>
      <p:pic>
        <p:nvPicPr>
          <p:cNvPr id="2" name="Picture 1">
            <a:hlinkClick r:id="rId10"/>
            <a:extLst>
              <a:ext uri="{FF2B5EF4-FFF2-40B4-BE49-F238E27FC236}">
                <a16:creationId xmlns:a16="http://schemas.microsoft.com/office/drawing/2014/main" id="{39EED953-1A1B-40BD-F08C-A9FA6FC0DF50}"/>
              </a:ext>
            </a:extLst>
          </p:cNvPr>
          <p:cNvPicPr>
            <a:picLocks noChangeAspect="1"/>
          </p:cNvPicPr>
          <p:nvPr/>
        </p:nvPicPr>
        <p:blipFill>
          <a:blip r:embed="rId11">
            <a:duotone>
              <a:prstClr val="black"/>
              <a:schemeClr val="accent2">
                <a:tint val="45000"/>
                <a:satMod val="400000"/>
              </a:schemeClr>
            </a:duotone>
          </a:blip>
          <a:srcRect/>
          <a:stretch/>
        </p:blipFill>
        <p:spPr>
          <a:xfrm>
            <a:off x="8831591" y="2814296"/>
            <a:ext cx="2410198" cy="2383516"/>
          </a:xfrm>
          <a:custGeom>
            <a:avLst/>
            <a:gdLst/>
            <a:ahLst/>
            <a:cxnLst/>
            <a:rect l="l" t="t" r="r" b="b"/>
            <a:pathLst>
              <a:path w="2849586" h="2849586">
                <a:moveTo>
                  <a:pt x="1424793" y="0"/>
                </a:moveTo>
                <a:cubicBezTo>
                  <a:pt x="2211684" y="0"/>
                  <a:pt x="2849586" y="637902"/>
                  <a:pt x="2849586" y="1424793"/>
                </a:cubicBezTo>
                <a:cubicBezTo>
                  <a:pt x="2849586" y="2211684"/>
                  <a:pt x="2211684" y="2849586"/>
                  <a:pt x="1424793" y="2849586"/>
                </a:cubicBezTo>
                <a:cubicBezTo>
                  <a:pt x="637902" y="2849586"/>
                  <a:pt x="0" y="2211684"/>
                  <a:pt x="0" y="1424793"/>
                </a:cubicBezTo>
                <a:cubicBezTo>
                  <a:pt x="0" y="637902"/>
                  <a:pt x="637902" y="0"/>
                  <a:pt x="1424793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2170808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CE5F7CCC-F174-06BC-5D3F-90BE0557B3E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alphaModFix amt="3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" y="-2"/>
            <a:ext cx="12192001" cy="6858001"/>
          </a:xfrm>
          <a:prstGeom prst="rect">
            <a:avLst/>
          </a:prstGeom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B923CE0-881F-5AF8-E050-A04005CE2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868" y="976159"/>
            <a:ext cx="6327775" cy="716717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200" dirty="0"/>
              <a:t>Specification and </a:t>
            </a:r>
            <a:r>
              <a:rPr lang="en-US" sz="4200" dirty="0" err="1"/>
              <a:t>Licence</a:t>
            </a:r>
            <a:endParaRPr lang="en-US" sz="4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85192EA-913B-709F-28F0-313B3289825C}"/>
              </a:ext>
            </a:extLst>
          </p:cNvPr>
          <p:cNvSpPr/>
          <p:nvPr/>
        </p:nvSpPr>
        <p:spPr>
          <a:xfrm>
            <a:off x="517868" y="1736281"/>
            <a:ext cx="815064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/>
              <a:t>The Periodic Table</a:t>
            </a:r>
          </a:p>
          <a:p>
            <a:endParaRPr lang="en-US" b="1" dirty="0"/>
          </a:p>
          <a:p>
            <a:r>
              <a:rPr lang="en-US" b="1" dirty="0"/>
              <a:t>AQA Chemistry Specification</a:t>
            </a:r>
          </a:p>
          <a:p>
            <a:endParaRPr lang="en-US" dirty="0"/>
          </a:p>
          <a:p>
            <a:r>
              <a:rPr lang="en-US" dirty="0"/>
              <a:t>WS1.1 Understand how scientific methods and theories develop over time</a:t>
            </a:r>
          </a:p>
          <a:p>
            <a:r>
              <a:rPr lang="en-US" dirty="0"/>
              <a:t>4.1.2 The periodic table</a:t>
            </a:r>
          </a:p>
          <a:p>
            <a:endParaRPr lang="en-US" dirty="0"/>
          </a:p>
          <a:p>
            <a:r>
              <a:rPr lang="en-US" dirty="0"/>
              <a:t>GCSE Chemistry: Diversity in Science Teaching Pack</a:t>
            </a:r>
          </a:p>
          <a:p>
            <a:r>
              <a:rPr lang="en-US" dirty="0"/>
              <a:t>Developed by James Poskett (University of Warwick)</a:t>
            </a:r>
          </a:p>
          <a:p>
            <a:r>
              <a:rPr lang="en-US" dirty="0" err="1"/>
              <a:t>Licence</a:t>
            </a:r>
            <a:r>
              <a:rPr lang="en-US" dirty="0"/>
              <a:t>: https://</a:t>
            </a:r>
            <a:r>
              <a:rPr lang="en-US" dirty="0" err="1"/>
              <a:t>creativecommons.org</a:t>
            </a:r>
            <a:r>
              <a:rPr lang="en-US" dirty="0"/>
              <a:t>/licenses/by-</a:t>
            </a:r>
            <a:r>
              <a:rPr lang="en-US" dirty="0" err="1"/>
              <a:t>nc</a:t>
            </a:r>
            <a:r>
              <a:rPr lang="en-US" dirty="0"/>
              <a:t>-</a:t>
            </a:r>
            <a:r>
              <a:rPr lang="en-US" dirty="0" err="1"/>
              <a:t>sa</a:t>
            </a:r>
            <a:r>
              <a:rPr lang="en-US" dirty="0"/>
              <a:t>/3.0/</a:t>
            </a:r>
          </a:p>
        </p:txBody>
      </p:sp>
    </p:spTree>
    <p:extLst>
      <p:ext uri="{BB962C8B-B14F-4D97-AF65-F5344CB8AC3E}">
        <p14:creationId xmlns:p14="http://schemas.microsoft.com/office/powerpoint/2010/main" val="2078834310"/>
      </p:ext>
    </p:extLst>
  </p:cSld>
  <p:clrMapOvr>
    <a:masterClrMapping/>
  </p:clrMapOvr>
</p:sld>
</file>

<file path=ppt/theme/theme1.xml><?xml version="1.0" encoding="utf-8"?>
<a:theme xmlns:a="http://schemas.openxmlformats.org/drawingml/2006/main" name="GestaltVTI">
  <a:themeElements>
    <a:clrScheme name="Custom 86">
      <a:dk1>
        <a:srgbClr val="000000"/>
      </a:dk1>
      <a:lt1>
        <a:sysClr val="window" lastClr="FFFFFF"/>
      </a:lt1>
      <a:dk2>
        <a:srgbClr val="262626"/>
      </a:dk2>
      <a:lt2>
        <a:srgbClr val="F7F7F7"/>
      </a:lt2>
      <a:accent1>
        <a:srgbClr val="EBA000"/>
      </a:accent1>
      <a:accent2>
        <a:srgbClr val="00BAC8"/>
      </a:accent2>
      <a:accent3>
        <a:srgbClr val="E64823"/>
      </a:accent3>
      <a:accent4>
        <a:srgbClr val="4D5AFF"/>
      </a:accent4>
      <a:accent5>
        <a:srgbClr val="FE5D21"/>
      </a:accent5>
      <a:accent6>
        <a:srgbClr val="00C777"/>
      </a:accent6>
      <a:hlink>
        <a:srgbClr val="2998E3"/>
      </a:hlink>
      <a:folHlink>
        <a:srgbClr val="939393"/>
      </a:folHlink>
    </a:clrScheme>
    <a:fontScheme name="Bierstadt">
      <a:majorFont>
        <a:latin typeface="Bierstadt"/>
        <a:ea typeface=""/>
        <a:cs typeface=""/>
      </a:majorFont>
      <a:minorFont>
        <a:latin typeface="Bierstad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estaltVTI" id="{4F87C71D-53D1-4B71-BF97-FD0EA4B25665}" vid="{A110AFC4-8D8A-4C02-8885-7BA370B379B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1877</TotalTime>
  <Words>376</Words>
  <Application>Microsoft Macintosh PowerPoint</Application>
  <PresentationFormat>Widescreen</PresentationFormat>
  <Paragraphs>65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Bierstadt</vt:lpstr>
      <vt:lpstr>Calibri</vt:lpstr>
      <vt:lpstr>GestaltVTI</vt:lpstr>
      <vt:lpstr>The Periodic Table </vt:lpstr>
      <vt:lpstr>The periodic table…</vt:lpstr>
      <vt:lpstr>Who developed the periodic table?</vt:lpstr>
      <vt:lpstr>But don’t forget…</vt:lpstr>
      <vt:lpstr>How do scientific theories and methods develop over time?</vt:lpstr>
      <vt:lpstr>And whilst we’re here…</vt:lpstr>
      <vt:lpstr>Specification and Licence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Model of the Atom</dc:title>
  <dc:creator>Poskett, James</dc:creator>
  <cp:lastModifiedBy>Poskett, James</cp:lastModifiedBy>
  <cp:revision>200</cp:revision>
  <dcterms:created xsi:type="dcterms:W3CDTF">2022-06-21T10:18:19Z</dcterms:created>
  <dcterms:modified xsi:type="dcterms:W3CDTF">2022-09-14T13:20:35Z</dcterms:modified>
</cp:coreProperties>
</file>